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6" r:id="rId9"/>
    <p:sldId id="262" r:id="rId10"/>
    <p:sldId id="267" r:id="rId11"/>
    <p:sldId id="263" r:id="rId12"/>
    <p:sldId id="268" r:id="rId13"/>
    <p:sldId id="264" r:id="rId14"/>
    <p:sldId id="269" r:id="rId15"/>
    <p:sldId id="270" r:id="rId16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5" autoAdjust="0"/>
    <p:restoredTop sz="94660"/>
  </p:normalViewPr>
  <p:slideViewPr>
    <p:cSldViewPr>
      <p:cViewPr>
        <p:scale>
          <a:sx n="100" d="100"/>
          <a:sy n="100" d="100"/>
        </p:scale>
        <p:origin x="-71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sc-cl-data\SHARED_DIRECTORIES\SSA\General\MGMTSRVS\LicensingUnit\Helen%20Murray-Miller\CIR%20Revision\qry_Current_Incident_report%202010-2015%20ILP-RCC-TFC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sc-cl-data\SHARED_DIRECTORIES\SSA\General\MGMTSRVS\LicensingUnit\Helen%20Murray-Miller\CIR%20Revision\qry_Current_Incident_report%202010-2015%20ILP-RCC-TFC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sc-cl-data\SHARED_DIRECTORIES\SSA\General\MGMTSRVS\LicensingUnit\Helen%20Murray-Miller\CIR%20Revision\qry_Current_Incident_report%202010-2015%20ILP-RCC-TFC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sc-cl-data\SHARED_DIRECTORIES\SSA\General\MGMTSRVS\LicensingUnit\Helen%20Murray-Miller\CIR%20Revision\qry_Current_Incident_report%202010-2015%20ILP-RCC-TFC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sc-cl-data\SHARED_DIRECTORIES\SSA\General\MGMTSRVS\LicensingUnit\Helen%20Murray-Miller\CIR%20Revision\qry_Current_Incident_report%202010-2015%20ILP-RCC-TF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AWOL</a:t>
            </a:r>
            <a:r>
              <a:rPr lang="en-US" baseline="0"/>
              <a:t> (2010-15)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 RCCTFCILP 2010-15'!$A$48</c:f>
              <c:strCache>
                <c:ptCount val="1"/>
                <c:pt idx="0">
                  <c:v>ILP</c:v>
                </c:pt>
              </c:strCache>
            </c:strRef>
          </c:tx>
          <c:cat>
            <c:multiLvlStrRef>
              <c:f>' RCCTFCILP 2010-15'!$B$46:$G$47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AWOL</c:v>
                  </c:pt>
                </c:lvl>
              </c:multiLvlStrCache>
            </c:multiLvlStrRef>
          </c:cat>
          <c:val>
            <c:numRef>
              <c:f>' RCCTFCILP 2010-15'!$B$48:$G$48</c:f>
              <c:numCache>
                <c:formatCode>General</c:formatCode>
                <c:ptCount val="6"/>
                <c:pt idx="0">
                  <c:v>48</c:v>
                </c:pt>
                <c:pt idx="1">
                  <c:v>48</c:v>
                </c:pt>
                <c:pt idx="2">
                  <c:v>77</c:v>
                </c:pt>
                <c:pt idx="3">
                  <c:v>54</c:v>
                </c:pt>
                <c:pt idx="4">
                  <c:v>65</c:v>
                </c:pt>
                <c:pt idx="5">
                  <c:v>16</c:v>
                </c:pt>
              </c:numCache>
            </c:numRef>
          </c:val>
        </c:ser>
        <c:ser>
          <c:idx val="1"/>
          <c:order val="1"/>
          <c:tx>
            <c:strRef>
              <c:f>' RCCTFCILP 2010-15'!$A$49</c:f>
              <c:strCache>
                <c:ptCount val="1"/>
                <c:pt idx="0">
                  <c:v>RCC</c:v>
                </c:pt>
              </c:strCache>
            </c:strRef>
          </c:tx>
          <c:cat>
            <c:multiLvlStrRef>
              <c:f>' RCCTFCILP 2010-15'!$B$46:$G$47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AWOL</c:v>
                  </c:pt>
                </c:lvl>
              </c:multiLvlStrCache>
            </c:multiLvlStrRef>
          </c:cat>
          <c:val>
            <c:numRef>
              <c:f>' RCCTFCILP 2010-15'!$B$49:$G$49</c:f>
              <c:numCache>
                <c:formatCode>General</c:formatCode>
                <c:ptCount val="6"/>
                <c:pt idx="0">
                  <c:v>617</c:v>
                </c:pt>
                <c:pt idx="1">
                  <c:v>482</c:v>
                </c:pt>
                <c:pt idx="2">
                  <c:v>675</c:v>
                </c:pt>
                <c:pt idx="3">
                  <c:v>693</c:v>
                </c:pt>
                <c:pt idx="4">
                  <c:v>803</c:v>
                </c:pt>
                <c:pt idx="5">
                  <c:v>188</c:v>
                </c:pt>
              </c:numCache>
            </c:numRef>
          </c:val>
        </c:ser>
        <c:ser>
          <c:idx val="2"/>
          <c:order val="2"/>
          <c:tx>
            <c:strRef>
              <c:f>' RCCTFCILP 2010-15'!$A$50</c:f>
              <c:strCache>
                <c:ptCount val="1"/>
                <c:pt idx="0">
                  <c:v>TFC</c:v>
                </c:pt>
              </c:strCache>
            </c:strRef>
          </c:tx>
          <c:cat>
            <c:multiLvlStrRef>
              <c:f>' RCCTFCILP 2010-15'!$B$46:$G$47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AWOL</c:v>
                  </c:pt>
                </c:lvl>
              </c:multiLvlStrCache>
            </c:multiLvlStrRef>
          </c:cat>
          <c:val>
            <c:numRef>
              <c:f>' RCCTFCILP 2010-15'!$B$50:$G$50</c:f>
              <c:numCache>
                <c:formatCode>General</c:formatCode>
                <c:ptCount val="6"/>
                <c:pt idx="0">
                  <c:v>845</c:v>
                </c:pt>
                <c:pt idx="1">
                  <c:v>733</c:v>
                </c:pt>
                <c:pt idx="2">
                  <c:v>1239</c:v>
                </c:pt>
                <c:pt idx="3">
                  <c:v>1093</c:v>
                </c:pt>
                <c:pt idx="4">
                  <c:v>1248</c:v>
                </c:pt>
                <c:pt idx="5">
                  <c:v>376</c:v>
                </c:pt>
              </c:numCache>
            </c:numRef>
          </c:val>
        </c:ser>
        <c:ser>
          <c:idx val="3"/>
          <c:order val="3"/>
          <c:tx>
            <c:strRef>
              <c:f>' RCCTFCILP 2010-15'!$A$51</c:f>
              <c:strCache>
                <c:ptCount val="1"/>
                <c:pt idx="0">
                  <c:v>DDA &amp; TGH</c:v>
                </c:pt>
              </c:strCache>
            </c:strRef>
          </c:tx>
          <c:cat>
            <c:multiLvlStrRef>
              <c:f>' RCCTFCILP 2010-15'!$B$46:$G$47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AWOL</c:v>
                  </c:pt>
                </c:lvl>
              </c:multiLvlStrCache>
            </c:multiLvlStrRef>
          </c:cat>
          <c:val>
            <c:numRef>
              <c:f>' RCCTFCILP 2010-15'!$B$51:$G$51</c:f>
              <c:numCache>
                <c:formatCode>General</c:formatCode>
                <c:ptCount val="6"/>
                <c:pt idx="0">
                  <c:v>27</c:v>
                </c:pt>
                <c:pt idx="1">
                  <c:v>11</c:v>
                </c:pt>
                <c:pt idx="2">
                  <c:v>14</c:v>
                </c:pt>
                <c:pt idx="3">
                  <c:v>33</c:v>
                </c:pt>
                <c:pt idx="4">
                  <c:v>48</c:v>
                </c:pt>
                <c:pt idx="5">
                  <c:v>26</c:v>
                </c:pt>
              </c:numCache>
            </c:numRef>
          </c:val>
        </c:ser>
        <c:axId val="61085568"/>
        <c:axId val="61087104"/>
      </c:barChart>
      <c:catAx>
        <c:axId val="61085568"/>
        <c:scaling>
          <c:orientation val="minMax"/>
        </c:scaling>
        <c:axPos val="b"/>
        <c:majorTickMark val="none"/>
        <c:tickLblPos val="nextTo"/>
        <c:crossAx val="61087104"/>
        <c:crosses val="autoZero"/>
        <c:auto val="1"/>
        <c:lblAlgn val="ctr"/>
        <c:lblOffset val="100"/>
      </c:catAx>
      <c:valAx>
        <c:axId val="6108710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108556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Emergency Hospitalization -</a:t>
            </a:r>
            <a:r>
              <a:rPr lang="en-US" baseline="0"/>
              <a:t> Psychiatric (2010-15)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 RCCTFCILP 2010-15'!$A$40</c:f>
              <c:strCache>
                <c:ptCount val="1"/>
                <c:pt idx="0">
                  <c:v>ILP</c:v>
                </c:pt>
              </c:strCache>
            </c:strRef>
          </c:tx>
          <c:cat>
            <c:multiLvlStrRef>
              <c:f>' RCCTFCILP 2010-15'!$B$38:$G$39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Emergency Hospitalization - Psychiatric</c:v>
                  </c:pt>
                </c:lvl>
              </c:multiLvlStrCache>
            </c:multiLvlStrRef>
          </c:cat>
          <c:val>
            <c:numRef>
              <c:f>' RCCTFCILP 2010-15'!$B$40:$G$40</c:f>
              <c:numCache>
                <c:formatCode>General</c:formatCode>
                <c:ptCount val="6"/>
                <c:pt idx="0">
                  <c:v>7</c:v>
                </c:pt>
                <c:pt idx="1">
                  <c:v>6</c:v>
                </c:pt>
                <c:pt idx="2">
                  <c:v>6</c:v>
                </c:pt>
                <c:pt idx="3">
                  <c:v>3</c:v>
                </c:pt>
                <c:pt idx="4">
                  <c:v>10</c:v>
                </c:pt>
                <c:pt idx="5">
                  <c:v>2</c:v>
                </c:pt>
              </c:numCache>
            </c:numRef>
          </c:val>
        </c:ser>
        <c:ser>
          <c:idx val="1"/>
          <c:order val="1"/>
          <c:tx>
            <c:strRef>
              <c:f>' RCCTFCILP 2010-15'!$A$41</c:f>
              <c:strCache>
                <c:ptCount val="1"/>
                <c:pt idx="0">
                  <c:v>RCC</c:v>
                </c:pt>
              </c:strCache>
            </c:strRef>
          </c:tx>
          <c:cat>
            <c:multiLvlStrRef>
              <c:f>' RCCTFCILP 2010-15'!$B$38:$G$39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Emergency Hospitalization - Psychiatric</c:v>
                  </c:pt>
                </c:lvl>
              </c:multiLvlStrCache>
            </c:multiLvlStrRef>
          </c:cat>
          <c:val>
            <c:numRef>
              <c:f>' RCCTFCILP 2010-15'!$B$41:$G$41</c:f>
              <c:numCache>
                <c:formatCode>General</c:formatCode>
                <c:ptCount val="6"/>
                <c:pt idx="0">
                  <c:v>83</c:v>
                </c:pt>
                <c:pt idx="1">
                  <c:v>56</c:v>
                </c:pt>
                <c:pt idx="2">
                  <c:v>52</c:v>
                </c:pt>
                <c:pt idx="3">
                  <c:v>77</c:v>
                </c:pt>
                <c:pt idx="4">
                  <c:v>71</c:v>
                </c:pt>
                <c:pt idx="5">
                  <c:v>23</c:v>
                </c:pt>
              </c:numCache>
            </c:numRef>
          </c:val>
        </c:ser>
        <c:ser>
          <c:idx val="2"/>
          <c:order val="2"/>
          <c:tx>
            <c:strRef>
              <c:f>' RCCTFCILP 2010-15'!$A$42</c:f>
              <c:strCache>
                <c:ptCount val="1"/>
                <c:pt idx="0">
                  <c:v>TFC</c:v>
                </c:pt>
              </c:strCache>
            </c:strRef>
          </c:tx>
          <c:cat>
            <c:multiLvlStrRef>
              <c:f>' RCCTFCILP 2010-15'!$B$38:$G$39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Emergency Hospitalization - Psychiatric</c:v>
                  </c:pt>
                </c:lvl>
              </c:multiLvlStrCache>
            </c:multiLvlStrRef>
          </c:cat>
          <c:val>
            <c:numRef>
              <c:f>' RCCTFCILP 2010-15'!$B$42:$G$42</c:f>
              <c:numCache>
                <c:formatCode>General</c:formatCode>
                <c:ptCount val="6"/>
                <c:pt idx="0">
                  <c:v>119</c:v>
                </c:pt>
                <c:pt idx="1">
                  <c:v>129</c:v>
                </c:pt>
                <c:pt idx="2">
                  <c:v>191</c:v>
                </c:pt>
                <c:pt idx="3">
                  <c:v>222</c:v>
                </c:pt>
                <c:pt idx="4">
                  <c:v>211</c:v>
                </c:pt>
                <c:pt idx="5">
                  <c:v>58</c:v>
                </c:pt>
              </c:numCache>
            </c:numRef>
          </c:val>
        </c:ser>
        <c:ser>
          <c:idx val="3"/>
          <c:order val="3"/>
          <c:tx>
            <c:strRef>
              <c:f>' RCCTFCILP 2010-15'!$A$43</c:f>
              <c:strCache>
                <c:ptCount val="1"/>
                <c:pt idx="0">
                  <c:v>DDA &amp; TGH</c:v>
                </c:pt>
              </c:strCache>
            </c:strRef>
          </c:tx>
          <c:cat>
            <c:multiLvlStrRef>
              <c:f>' RCCTFCILP 2010-15'!$B$38:$G$39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Emergency Hospitalization - Psychiatric</c:v>
                  </c:pt>
                </c:lvl>
              </c:multiLvlStrCache>
            </c:multiLvlStrRef>
          </c:cat>
          <c:val>
            <c:numRef>
              <c:f>' RCCTFCILP 2010-15'!$B$43:$G$43</c:f>
              <c:numCache>
                <c:formatCode>General</c:formatCode>
                <c:ptCount val="6"/>
                <c:pt idx="0">
                  <c:v>3</c:v>
                </c:pt>
                <c:pt idx="1">
                  <c:v>7</c:v>
                </c:pt>
                <c:pt idx="2">
                  <c:v>7</c:v>
                </c:pt>
                <c:pt idx="3">
                  <c:v>11</c:v>
                </c:pt>
                <c:pt idx="4">
                  <c:v>11</c:v>
                </c:pt>
                <c:pt idx="5">
                  <c:v>7</c:v>
                </c:pt>
              </c:numCache>
            </c:numRef>
          </c:val>
        </c:ser>
        <c:axId val="60639104"/>
        <c:axId val="60640640"/>
      </c:barChart>
      <c:catAx>
        <c:axId val="60639104"/>
        <c:scaling>
          <c:orientation val="minMax"/>
        </c:scaling>
        <c:axPos val="b"/>
        <c:majorTickMark val="none"/>
        <c:tickLblPos val="nextTo"/>
        <c:crossAx val="60640640"/>
        <c:crosses val="autoZero"/>
        <c:auto val="1"/>
        <c:lblAlgn val="ctr"/>
        <c:lblOffset val="100"/>
      </c:catAx>
      <c:valAx>
        <c:axId val="6064064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063910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Arrest/Incarceration</a:t>
            </a:r>
            <a:r>
              <a:rPr lang="en-US" baseline="0"/>
              <a:t> of Youth (2010-15)</a:t>
            </a:r>
            <a:endParaRPr lang="en-US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 RCCTFCILP 2010-15'!$A$56</c:f>
              <c:strCache>
                <c:ptCount val="1"/>
                <c:pt idx="0">
                  <c:v>ILP</c:v>
                </c:pt>
              </c:strCache>
            </c:strRef>
          </c:tx>
          <c:cat>
            <c:multiLvlStrRef>
              <c:f>' RCCTFCILP 2010-15'!$B$54:$G$55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Arrest/Incarceration of Youth</c:v>
                  </c:pt>
                </c:lvl>
              </c:multiLvlStrCache>
            </c:multiLvlStrRef>
          </c:cat>
          <c:val>
            <c:numRef>
              <c:f>' RCCTFCILP 2010-15'!$B$56:$G$56</c:f>
              <c:numCache>
                <c:formatCode>General</c:formatCode>
                <c:ptCount val="6"/>
                <c:pt idx="0">
                  <c:v>9</c:v>
                </c:pt>
                <c:pt idx="1">
                  <c:v>7</c:v>
                </c:pt>
                <c:pt idx="2">
                  <c:v>10</c:v>
                </c:pt>
                <c:pt idx="3">
                  <c:v>13</c:v>
                </c:pt>
                <c:pt idx="4">
                  <c:v>23</c:v>
                </c:pt>
                <c:pt idx="5">
                  <c:v>7</c:v>
                </c:pt>
              </c:numCache>
            </c:numRef>
          </c:val>
        </c:ser>
        <c:ser>
          <c:idx val="1"/>
          <c:order val="1"/>
          <c:tx>
            <c:strRef>
              <c:f>' RCCTFCILP 2010-15'!$A$57</c:f>
              <c:strCache>
                <c:ptCount val="1"/>
                <c:pt idx="0">
                  <c:v>RCC</c:v>
                </c:pt>
              </c:strCache>
            </c:strRef>
          </c:tx>
          <c:cat>
            <c:multiLvlStrRef>
              <c:f>' RCCTFCILP 2010-15'!$B$54:$G$55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Arrest/Incarceration of Youth</c:v>
                  </c:pt>
                </c:lvl>
              </c:multiLvlStrCache>
            </c:multiLvlStrRef>
          </c:cat>
          <c:val>
            <c:numRef>
              <c:f>' RCCTFCILP 2010-15'!$B$57:$G$57</c:f>
              <c:numCache>
                <c:formatCode>General</c:formatCode>
                <c:ptCount val="6"/>
                <c:pt idx="0">
                  <c:v>52</c:v>
                </c:pt>
                <c:pt idx="1">
                  <c:v>35</c:v>
                </c:pt>
                <c:pt idx="2">
                  <c:v>68</c:v>
                </c:pt>
                <c:pt idx="3">
                  <c:v>64</c:v>
                </c:pt>
                <c:pt idx="4">
                  <c:v>54</c:v>
                </c:pt>
                <c:pt idx="5">
                  <c:v>11</c:v>
                </c:pt>
              </c:numCache>
            </c:numRef>
          </c:val>
        </c:ser>
        <c:ser>
          <c:idx val="2"/>
          <c:order val="2"/>
          <c:tx>
            <c:strRef>
              <c:f>' RCCTFCILP 2010-15'!$A$58</c:f>
              <c:strCache>
                <c:ptCount val="1"/>
                <c:pt idx="0">
                  <c:v>TFC</c:v>
                </c:pt>
              </c:strCache>
            </c:strRef>
          </c:tx>
          <c:cat>
            <c:multiLvlStrRef>
              <c:f>' RCCTFCILP 2010-15'!$B$54:$G$55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Arrest/Incarceration of Youth</c:v>
                  </c:pt>
                </c:lvl>
              </c:multiLvlStrCache>
            </c:multiLvlStrRef>
          </c:cat>
          <c:val>
            <c:numRef>
              <c:f>' RCCTFCILP 2010-15'!$B$58:$G$58</c:f>
              <c:numCache>
                <c:formatCode>General</c:formatCode>
                <c:ptCount val="6"/>
                <c:pt idx="0">
                  <c:v>89</c:v>
                </c:pt>
                <c:pt idx="1">
                  <c:v>60</c:v>
                </c:pt>
                <c:pt idx="2">
                  <c:v>102</c:v>
                </c:pt>
                <c:pt idx="3">
                  <c:v>113</c:v>
                </c:pt>
                <c:pt idx="4">
                  <c:v>111</c:v>
                </c:pt>
                <c:pt idx="5">
                  <c:v>38</c:v>
                </c:pt>
              </c:numCache>
            </c:numRef>
          </c:val>
        </c:ser>
        <c:ser>
          <c:idx val="3"/>
          <c:order val="3"/>
          <c:tx>
            <c:strRef>
              <c:f>' RCCTFCILP 2010-15'!$A$59</c:f>
              <c:strCache>
                <c:ptCount val="1"/>
                <c:pt idx="0">
                  <c:v>DDA &amp; TGH</c:v>
                </c:pt>
              </c:strCache>
            </c:strRef>
          </c:tx>
          <c:cat>
            <c:multiLvlStrRef>
              <c:f>' RCCTFCILP 2010-15'!$B$54:$G$55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Arrest/Incarceration of Youth</c:v>
                  </c:pt>
                </c:lvl>
              </c:multiLvlStrCache>
            </c:multiLvlStrRef>
          </c:cat>
          <c:val>
            <c:numRef>
              <c:f>' RCCTFCILP 2010-15'!$B$59:$G$59</c:f>
              <c:numCache>
                <c:formatCode>General</c:formatCode>
                <c:ptCount val="6"/>
                <c:pt idx="0">
                  <c:v>4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0</c:v>
                </c:pt>
              </c:numCache>
            </c:numRef>
          </c:val>
        </c:ser>
        <c:axId val="60680064"/>
        <c:axId val="60681600"/>
      </c:barChart>
      <c:catAx>
        <c:axId val="60680064"/>
        <c:scaling>
          <c:orientation val="minMax"/>
        </c:scaling>
        <c:axPos val="b"/>
        <c:majorTickMark val="none"/>
        <c:tickLblPos val="nextTo"/>
        <c:crossAx val="60681600"/>
        <c:crosses val="autoZero"/>
        <c:auto val="1"/>
        <c:lblAlgn val="ctr"/>
        <c:lblOffset val="100"/>
      </c:catAx>
      <c:valAx>
        <c:axId val="6068160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0680064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Assault on Foster Parent/Staff</a:t>
            </a:r>
            <a:r>
              <a:rPr lang="en-US" baseline="0" dirty="0"/>
              <a:t> (2010-15)</a:t>
            </a:r>
            <a:endParaRPr lang="en-US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 RCCTFCILP 2010-15'!$A$64</c:f>
              <c:strCache>
                <c:ptCount val="1"/>
                <c:pt idx="0">
                  <c:v>ILP</c:v>
                </c:pt>
              </c:strCache>
            </c:strRef>
          </c:tx>
          <c:cat>
            <c:multiLvlStrRef>
              <c:f>' RCCTFCILP 2010-15'!$B$62:$G$63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Assault on Foster Parent/Staff</c:v>
                  </c:pt>
                </c:lvl>
              </c:multiLvlStrCache>
            </c:multiLvlStrRef>
          </c:cat>
          <c:val>
            <c:numRef>
              <c:f>' RCCTFCILP 2010-15'!$B$64:$G$64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0</c:v>
                </c:pt>
                <c:pt idx="4">
                  <c:v>3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' RCCTFCILP 2010-15'!$A$65</c:f>
              <c:strCache>
                <c:ptCount val="1"/>
                <c:pt idx="0">
                  <c:v>RCC</c:v>
                </c:pt>
              </c:strCache>
            </c:strRef>
          </c:tx>
          <c:cat>
            <c:multiLvlStrRef>
              <c:f>' RCCTFCILP 2010-15'!$B$62:$G$63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Assault on Foster Parent/Staff</c:v>
                  </c:pt>
                </c:lvl>
              </c:multiLvlStrCache>
            </c:multiLvlStrRef>
          </c:cat>
          <c:val>
            <c:numRef>
              <c:f>' RCCTFCILP 2010-15'!$B$65:$G$65</c:f>
              <c:numCache>
                <c:formatCode>General</c:formatCode>
                <c:ptCount val="6"/>
                <c:pt idx="0">
                  <c:v>268</c:v>
                </c:pt>
                <c:pt idx="1">
                  <c:v>276</c:v>
                </c:pt>
                <c:pt idx="2">
                  <c:v>400</c:v>
                </c:pt>
                <c:pt idx="3">
                  <c:v>217</c:v>
                </c:pt>
                <c:pt idx="4">
                  <c:v>211</c:v>
                </c:pt>
                <c:pt idx="5">
                  <c:v>54</c:v>
                </c:pt>
              </c:numCache>
            </c:numRef>
          </c:val>
        </c:ser>
        <c:ser>
          <c:idx val="2"/>
          <c:order val="2"/>
          <c:tx>
            <c:strRef>
              <c:f>' RCCTFCILP 2010-15'!$A$66</c:f>
              <c:strCache>
                <c:ptCount val="1"/>
                <c:pt idx="0">
                  <c:v>TFC</c:v>
                </c:pt>
              </c:strCache>
            </c:strRef>
          </c:tx>
          <c:cat>
            <c:multiLvlStrRef>
              <c:f>' RCCTFCILP 2010-15'!$B$62:$G$63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Assault on Foster Parent/Staff</c:v>
                  </c:pt>
                </c:lvl>
              </c:multiLvlStrCache>
            </c:multiLvlStrRef>
          </c:cat>
          <c:val>
            <c:numRef>
              <c:f>' RCCTFCILP 2010-15'!$B$66:$G$66</c:f>
              <c:numCache>
                <c:formatCode>General</c:formatCode>
                <c:ptCount val="6"/>
                <c:pt idx="0">
                  <c:v>72</c:v>
                </c:pt>
                <c:pt idx="1">
                  <c:v>40</c:v>
                </c:pt>
                <c:pt idx="2">
                  <c:v>61</c:v>
                </c:pt>
                <c:pt idx="3">
                  <c:v>63</c:v>
                </c:pt>
                <c:pt idx="4">
                  <c:v>64</c:v>
                </c:pt>
                <c:pt idx="5">
                  <c:v>29</c:v>
                </c:pt>
              </c:numCache>
            </c:numRef>
          </c:val>
        </c:ser>
        <c:ser>
          <c:idx val="3"/>
          <c:order val="3"/>
          <c:tx>
            <c:strRef>
              <c:f>' RCCTFCILP 2010-15'!$A$67</c:f>
              <c:strCache>
                <c:ptCount val="1"/>
                <c:pt idx="0">
                  <c:v>DDA &amp; TGH</c:v>
                </c:pt>
              </c:strCache>
            </c:strRef>
          </c:tx>
          <c:cat>
            <c:multiLvlStrRef>
              <c:f>' RCCTFCILP 2010-15'!$B$62:$G$63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Assault on Foster Parent/Staff</c:v>
                  </c:pt>
                </c:lvl>
              </c:multiLvlStrCache>
            </c:multiLvlStrRef>
          </c:cat>
          <c:val>
            <c:numRef>
              <c:f>' RCCTFCILP 2010-15'!$B$67:$G$67</c:f>
              <c:numCache>
                <c:formatCode>General</c:formatCode>
                <c:ptCount val="6"/>
                <c:pt idx="0">
                  <c:v>6</c:v>
                </c:pt>
                <c:pt idx="1">
                  <c:v>2</c:v>
                </c:pt>
                <c:pt idx="2">
                  <c:v>7</c:v>
                </c:pt>
                <c:pt idx="3">
                  <c:v>8</c:v>
                </c:pt>
                <c:pt idx="4">
                  <c:v>15</c:v>
                </c:pt>
                <c:pt idx="5">
                  <c:v>6</c:v>
                </c:pt>
              </c:numCache>
            </c:numRef>
          </c:val>
        </c:ser>
        <c:axId val="61380480"/>
        <c:axId val="61382016"/>
      </c:barChart>
      <c:catAx>
        <c:axId val="61380480"/>
        <c:scaling>
          <c:orientation val="minMax"/>
        </c:scaling>
        <c:axPos val="b"/>
        <c:majorTickMark val="none"/>
        <c:tickLblPos val="nextTo"/>
        <c:crossAx val="61382016"/>
        <c:crosses val="autoZero"/>
        <c:auto val="1"/>
        <c:lblAlgn val="ctr"/>
        <c:lblOffset val="100"/>
      </c:catAx>
      <c:valAx>
        <c:axId val="6138201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1380480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Assault Youth on</a:t>
            </a:r>
            <a:r>
              <a:rPr lang="en-US" baseline="0"/>
              <a:t> Youth (2010-15)</a:t>
            </a:r>
            <a:endParaRPr lang="en-US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 RCCTFCILP 2010-15'!$N$64</c:f>
              <c:strCache>
                <c:ptCount val="1"/>
                <c:pt idx="0">
                  <c:v>ILP</c:v>
                </c:pt>
              </c:strCache>
            </c:strRef>
          </c:tx>
          <c:cat>
            <c:multiLvlStrRef>
              <c:f>' RCCTFCILP 2010-15'!$O$62:$T$63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Assault Youth on Youth</c:v>
                  </c:pt>
                </c:lvl>
              </c:multiLvlStrCache>
            </c:multiLvlStrRef>
          </c:cat>
          <c:val>
            <c:numRef>
              <c:f>' RCCTFCILP 2010-15'!$O$64:$T$64</c:f>
              <c:numCache>
                <c:formatCode>General</c:formatCode>
                <c:ptCount val="6"/>
                <c:pt idx="0">
                  <c:v>8</c:v>
                </c:pt>
                <c:pt idx="1">
                  <c:v>4</c:v>
                </c:pt>
                <c:pt idx="2">
                  <c:v>8</c:v>
                </c:pt>
                <c:pt idx="3">
                  <c:v>11</c:v>
                </c:pt>
                <c:pt idx="4">
                  <c:v>7</c:v>
                </c:pt>
                <c:pt idx="5">
                  <c:v>6</c:v>
                </c:pt>
              </c:numCache>
            </c:numRef>
          </c:val>
        </c:ser>
        <c:ser>
          <c:idx val="1"/>
          <c:order val="1"/>
          <c:tx>
            <c:strRef>
              <c:f>' RCCTFCILP 2010-15'!$N$65</c:f>
              <c:strCache>
                <c:ptCount val="1"/>
                <c:pt idx="0">
                  <c:v>RCC</c:v>
                </c:pt>
              </c:strCache>
            </c:strRef>
          </c:tx>
          <c:cat>
            <c:multiLvlStrRef>
              <c:f>' RCCTFCILP 2010-15'!$O$62:$T$63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Assault Youth on Youth</c:v>
                  </c:pt>
                </c:lvl>
              </c:multiLvlStrCache>
            </c:multiLvlStrRef>
          </c:cat>
          <c:val>
            <c:numRef>
              <c:f>' RCCTFCILP 2010-15'!$O$65:$T$65</c:f>
              <c:numCache>
                <c:formatCode>General</c:formatCode>
                <c:ptCount val="6"/>
                <c:pt idx="0">
                  <c:v>197</c:v>
                </c:pt>
                <c:pt idx="1">
                  <c:v>225</c:v>
                </c:pt>
                <c:pt idx="2">
                  <c:v>302</c:v>
                </c:pt>
                <c:pt idx="3">
                  <c:v>197</c:v>
                </c:pt>
                <c:pt idx="4">
                  <c:v>203</c:v>
                </c:pt>
                <c:pt idx="5">
                  <c:v>83</c:v>
                </c:pt>
              </c:numCache>
            </c:numRef>
          </c:val>
        </c:ser>
        <c:ser>
          <c:idx val="2"/>
          <c:order val="2"/>
          <c:tx>
            <c:strRef>
              <c:f>' RCCTFCILP 2010-15'!$N$66</c:f>
              <c:strCache>
                <c:ptCount val="1"/>
                <c:pt idx="0">
                  <c:v>TFC</c:v>
                </c:pt>
              </c:strCache>
            </c:strRef>
          </c:tx>
          <c:cat>
            <c:multiLvlStrRef>
              <c:f>' RCCTFCILP 2010-15'!$O$62:$T$63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Assault Youth on Youth</c:v>
                  </c:pt>
                </c:lvl>
              </c:multiLvlStrCache>
            </c:multiLvlStrRef>
          </c:cat>
          <c:val>
            <c:numRef>
              <c:f>' RCCTFCILP 2010-15'!$O$66:$T$66</c:f>
              <c:numCache>
                <c:formatCode>General</c:formatCode>
                <c:ptCount val="6"/>
                <c:pt idx="0">
                  <c:v>128</c:v>
                </c:pt>
                <c:pt idx="1">
                  <c:v>98</c:v>
                </c:pt>
                <c:pt idx="2">
                  <c:v>83</c:v>
                </c:pt>
                <c:pt idx="3">
                  <c:v>122</c:v>
                </c:pt>
                <c:pt idx="4">
                  <c:v>119</c:v>
                </c:pt>
                <c:pt idx="5">
                  <c:v>64</c:v>
                </c:pt>
              </c:numCache>
            </c:numRef>
          </c:val>
        </c:ser>
        <c:ser>
          <c:idx val="3"/>
          <c:order val="3"/>
          <c:tx>
            <c:strRef>
              <c:f>' RCCTFCILP 2010-15'!$N$67</c:f>
              <c:strCache>
                <c:ptCount val="1"/>
                <c:pt idx="0">
                  <c:v>DDA &amp; TGH</c:v>
                </c:pt>
              </c:strCache>
            </c:strRef>
          </c:tx>
          <c:cat>
            <c:multiLvlStrRef>
              <c:f>' RCCTFCILP 2010-15'!$O$62:$T$63</c:f>
              <c:multiLvlStrCache>
                <c:ptCount val="6"/>
                <c:lvl>
                  <c:pt idx="0">
                    <c:v>2010</c:v>
                  </c:pt>
                  <c:pt idx="1">
                    <c:v>2011</c:v>
                  </c:pt>
                  <c:pt idx="2">
                    <c:v>2012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</c:lvl>
                <c:lvl>
                  <c:pt idx="0">
                    <c:v>Assault Youth on Youth</c:v>
                  </c:pt>
                </c:lvl>
              </c:multiLvlStrCache>
            </c:multiLvlStrRef>
          </c:cat>
          <c:val>
            <c:numRef>
              <c:f>' RCCTFCILP 2010-15'!$O$67:$T$67</c:f>
              <c:numCache>
                <c:formatCode>General</c:formatCode>
                <c:ptCount val="6"/>
                <c:pt idx="0">
                  <c:v>12</c:v>
                </c:pt>
                <c:pt idx="1">
                  <c:v>3</c:v>
                </c:pt>
                <c:pt idx="2">
                  <c:v>7</c:v>
                </c:pt>
                <c:pt idx="3">
                  <c:v>16</c:v>
                </c:pt>
                <c:pt idx="4">
                  <c:v>18</c:v>
                </c:pt>
                <c:pt idx="5">
                  <c:v>5</c:v>
                </c:pt>
              </c:numCache>
            </c:numRef>
          </c:val>
        </c:ser>
        <c:axId val="63981440"/>
        <c:axId val="63982976"/>
      </c:barChart>
      <c:catAx>
        <c:axId val="63981440"/>
        <c:scaling>
          <c:orientation val="minMax"/>
        </c:scaling>
        <c:axPos val="b"/>
        <c:majorTickMark val="none"/>
        <c:tickLblPos val="nextTo"/>
        <c:crossAx val="63982976"/>
        <c:crosses val="autoZero"/>
        <c:auto val="1"/>
        <c:lblAlgn val="ctr"/>
        <c:lblOffset val="100"/>
      </c:catAx>
      <c:valAx>
        <c:axId val="6398297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3981440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ADE2E-2AAE-456F-96B2-051F13C31490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408AE-3DFC-4593-BFD2-6D9E51ACF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8852612B-CEF6-485F-809F-71EC4F66AA0F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2" tIns="46191" rIns="92382" bIns="4619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85628"/>
            <a:ext cx="5547360" cy="4154805"/>
          </a:xfrm>
          <a:prstGeom prst="rect">
            <a:avLst/>
          </a:prstGeom>
        </p:spPr>
        <p:txBody>
          <a:bodyPr vert="horz" lIns="92382" tIns="46191" rIns="92382" bIns="4619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653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69653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9A95E6B7-0E7D-45B6-A1F9-E0DC0011A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FDFAA-A0B2-4D12-93F2-948304A0BFBD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F51C-E19F-45B2-8413-04AC22B87265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D80A-B47B-4F4D-8072-5342CED604DB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F911D-440D-49A9-8F90-5404CF0344CF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729D7-5F6F-4E0D-A9A5-47E67843EDDD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7556-0BB5-4FEC-BE64-A6930596FA63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9AE3-C4B5-4BFE-9C1C-53EEFA4ABD8B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0E786-492D-4BEF-8FAF-CEEF73D5050A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DE34-06C9-4AC6-B352-492CEC2C556E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C856-50C7-44CA-A62F-2DA87D283430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987A-BB5F-405C-AF0B-522048F8A10A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58622-CE67-47A7-B782-B0A3AF861AEE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4452C-78F4-4D3C-9C16-ED15D56B84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915400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Lucida Calligraphy" pitchFamily="66" charset="0"/>
              </a:rPr>
              <a:t>Department of Human Resources</a:t>
            </a:r>
            <a:endParaRPr lang="en-US" sz="4000" b="1" dirty="0">
              <a:latin typeface="Lucida Calligraphy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8839200" cy="2209800"/>
          </a:xfrm>
        </p:spPr>
        <p:txBody>
          <a:bodyPr/>
          <a:lstStyle/>
          <a:p>
            <a:r>
              <a:rPr lang="en-US" b="1" dirty="0" smtClean="0">
                <a:latin typeface="Lucida Calligraphy" pitchFamily="66" charset="0"/>
              </a:rPr>
              <a:t>Office of Licensing and Monitoring</a:t>
            </a:r>
          </a:p>
          <a:p>
            <a:endParaRPr lang="en-US" sz="1600" b="1" dirty="0" smtClean="0">
              <a:latin typeface="Lucida Calligraphy" pitchFamily="66" charset="0"/>
            </a:endParaRPr>
          </a:p>
          <a:p>
            <a:r>
              <a:rPr lang="en-US" b="1" dirty="0" smtClean="0">
                <a:latin typeface="Lucida Calligraphy" pitchFamily="66" charset="0"/>
              </a:rPr>
              <a:t>April 24, 2015</a:t>
            </a:r>
            <a:endParaRPr lang="en-US" b="1" dirty="0">
              <a:latin typeface="Lucida Calligraphy" pitchFamily="66" charset="0"/>
            </a:endParaRPr>
          </a:p>
        </p:txBody>
      </p:sp>
      <p:pic>
        <p:nvPicPr>
          <p:cNvPr id="4" name="Picture 3" descr="C:\Users\hmmiller\Downloads\TwitterBanner3_201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8843596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Incident Reporting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Incident Reporting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39624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524000"/>
                <a:gridCol w="827314"/>
                <a:gridCol w="1175657"/>
                <a:gridCol w="1175657"/>
                <a:gridCol w="1175657"/>
                <a:gridCol w="1175657"/>
                <a:gridCol w="1175657"/>
              </a:tblGrid>
              <a:tr h="4953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Program Site</a:t>
                      </a:r>
                      <a:endParaRPr lang="en-US" sz="18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Assault on Foster Parent/Staff</a:t>
                      </a:r>
                      <a:endParaRPr lang="en-US" sz="18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strike="noStrike" kern="1200"/>
                        <a:t> </a:t>
                      </a:r>
                      <a:endParaRPr lang="en-US" sz="1800" b="0" i="0" u="none" strike="noStrike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2010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2011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2012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2013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2014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2015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4953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ILP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0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3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0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4953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RCC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268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276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400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217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211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54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4953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TFC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72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40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64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29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4953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DDA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4953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TGH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5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8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14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5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4953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TOTAL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347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320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470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288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293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89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Incident Reporting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Incident Reporting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40386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676400"/>
                <a:gridCol w="674914"/>
                <a:gridCol w="1175657"/>
                <a:gridCol w="1175657"/>
                <a:gridCol w="1175657"/>
                <a:gridCol w="1175657"/>
                <a:gridCol w="1175657"/>
              </a:tblGrid>
              <a:tr h="50482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Program Site</a:t>
                      </a:r>
                      <a:endParaRPr lang="en-US" sz="2800" b="0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Assault Youth on Youth</a:t>
                      </a:r>
                      <a:endParaRPr lang="en-US" sz="18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strike="noStrike" kern="1200"/>
                        <a:t> </a:t>
                      </a:r>
                      <a:endParaRPr lang="en-US" sz="1800" b="0" i="0" u="none" strike="noStrike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2010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2011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2012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2013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2014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2015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0482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ILP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8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4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8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11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7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6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0482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RCC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197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225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302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197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203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83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0482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TFC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128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98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83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122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119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64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0482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DDA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0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0482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TGH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16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16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5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0482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TOTAL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345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330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400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346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347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158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Incident Reporting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Thoughts for the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1033" name="Picture 9" descr="C:\Users\hmmiller\AppData\Local\Microsoft\Windows\Temporary Internet Files\Content.IE5\MW0T4XGE\014Grabing-Thoughts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439029"/>
            <a:ext cx="7848600" cy="4933813"/>
          </a:xfrm>
          <a:prstGeom prst="rect">
            <a:avLst/>
          </a:prstGeom>
          <a:noFill/>
        </p:spPr>
      </p:pic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Incident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Providers overall reporting of critical incidents has greatly improved. State wide accuracy 83%.</a:t>
            </a:r>
          </a:p>
          <a:p>
            <a:r>
              <a:rPr lang="en-US" dirty="0" smtClean="0"/>
              <a:t>Examples of areas that were improved:</a:t>
            </a:r>
          </a:p>
          <a:p>
            <a:pPr lvl="1"/>
            <a:r>
              <a:rPr lang="en-US" dirty="0" smtClean="0"/>
              <a:t>Knowing what to report</a:t>
            </a:r>
          </a:p>
          <a:p>
            <a:pPr lvl="1"/>
            <a:r>
              <a:rPr lang="en-US" dirty="0" smtClean="0"/>
              <a:t>Discontinued identifying the foster care agency (RCC, ILP, TFC)  as the placing agency.</a:t>
            </a:r>
          </a:p>
          <a:p>
            <a:pPr lvl="1"/>
            <a:r>
              <a:rPr lang="en-US" dirty="0" smtClean="0"/>
              <a:t>Documenting the who what when and why in the narrative of the incident report.</a:t>
            </a:r>
          </a:p>
          <a:p>
            <a:pPr lvl="1"/>
            <a:r>
              <a:rPr lang="en-US" dirty="0" smtClean="0"/>
              <a:t>Submitting incident report without errors.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Incident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following are areas that continue to require improvement.</a:t>
            </a:r>
          </a:p>
          <a:p>
            <a:pPr lvl="1"/>
            <a:r>
              <a:rPr lang="en-US" dirty="0"/>
              <a:t>The </a:t>
            </a:r>
            <a:r>
              <a:rPr lang="en-US" b="1" dirty="0"/>
              <a:t>Youth in Placement’s</a:t>
            </a:r>
            <a:r>
              <a:rPr lang="en-US" dirty="0"/>
              <a:t> name should be listed as </a:t>
            </a:r>
            <a:r>
              <a:rPr lang="en-US" b="1" u="sng" dirty="0"/>
              <a:t>first name, last </a:t>
            </a:r>
            <a:r>
              <a:rPr lang="en-US" sz="3600" b="1" u="sng" dirty="0"/>
              <a:t>initial only</a:t>
            </a:r>
            <a:r>
              <a:rPr lang="en-US" sz="3600" dirty="0"/>
              <a:t> </a:t>
            </a:r>
            <a:r>
              <a:rPr lang="en-US" dirty="0"/>
              <a:t>to ensure the child’s confidentiality as required by </a:t>
            </a:r>
            <a:r>
              <a:rPr lang="en-US" dirty="0" smtClean="0"/>
              <a:t>COMAR</a:t>
            </a:r>
          </a:p>
          <a:p>
            <a:pPr lvl="1"/>
            <a:r>
              <a:rPr lang="en-US" dirty="0" smtClean="0"/>
              <a:t>Attention to detail</a:t>
            </a:r>
          </a:p>
          <a:p>
            <a:pPr lvl="1"/>
            <a:r>
              <a:rPr lang="en-US" dirty="0" smtClean="0"/>
              <a:t>Not checking the police involvement box</a:t>
            </a:r>
          </a:p>
          <a:p>
            <a:pPr lvl="1"/>
            <a:r>
              <a:rPr lang="en-US" dirty="0" smtClean="0"/>
              <a:t>Missing zip codes on addresses</a:t>
            </a:r>
          </a:p>
          <a:p>
            <a:pPr lvl="1"/>
            <a:r>
              <a:rPr lang="en-US" dirty="0" smtClean="0"/>
              <a:t>48 Hour reporting</a:t>
            </a:r>
          </a:p>
          <a:p>
            <a:pPr lvl="1"/>
            <a:r>
              <a:rPr lang="en-US" dirty="0" smtClean="0"/>
              <a:t>Incorrect agency type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Critical Incident Reporting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33800"/>
            <a:ext cx="8077200" cy="23923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/>
              <a:t>Why reporting critical incidents are so important?</a:t>
            </a:r>
            <a:endParaRPr lang="en-US" sz="4800" dirty="0"/>
          </a:p>
        </p:txBody>
      </p:sp>
      <p:pic>
        <p:nvPicPr>
          <p:cNvPr id="4" name="Picture 3" descr="C:\Users\hmmiller\Downloads\TwitterBanner3_201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8610600" cy="1981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Critical Incident Reporting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599" y="1600200"/>
          <a:ext cx="8001000" cy="42672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524001"/>
                <a:gridCol w="761999"/>
                <a:gridCol w="1143000"/>
                <a:gridCol w="1143000"/>
                <a:gridCol w="1143000"/>
                <a:gridCol w="1143000"/>
                <a:gridCol w="1143000"/>
              </a:tblGrid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Program </a:t>
                      </a:r>
                      <a:r>
                        <a:rPr lang="en-US" sz="1800" u="none" strike="noStrike" dirty="0" smtClean="0"/>
                        <a:t>Type</a:t>
                      </a:r>
                      <a:endParaRPr lang="en-US" sz="18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AWOL</a:t>
                      </a:r>
                      <a:endParaRPr lang="en-US" sz="18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 </a:t>
                      </a:r>
                      <a:endParaRPr lang="en-US" sz="14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2010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2011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2012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2013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2014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2015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/>
                        <a:t>ILP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48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48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77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54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65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16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/>
                        <a:t>RCC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617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482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675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693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803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188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/>
                        <a:t>TFC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845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733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1239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1093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1248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376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/>
                        <a:t>DDA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/>
                        <a:t>TGH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27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48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25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/>
                        <a:t>TOTAL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1537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1274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2005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1873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2164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606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Incident Reporting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Critical Incident Reporting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2362200"/>
          <a:ext cx="8305801" cy="381000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524000"/>
                <a:gridCol w="849086"/>
                <a:gridCol w="1186543"/>
                <a:gridCol w="1186543"/>
                <a:gridCol w="1186543"/>
                <a:gridCol w="1186543"/>
                <a:gridCol w="1186543"/>
              </a:tblGrid>
              <a:tr h="48762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/>
                        <a:t>Program Site</a:t>
                      </a:r>
                      <a:endParaRPr lang="en-US" sz="18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/>
                        <a:t>Emergency Hospitalization - Psychiatric</a:t>
                      </a:r>
                      <a:endParaRPr lang="en-US" sz="20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4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 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2010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2011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2012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2013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2014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2015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474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/>
                        <a:t>ILP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7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3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10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474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/>
                        <a:t>RCC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83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56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52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77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71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474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/>
                        <a:t>TFC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119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129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191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222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211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58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474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/>
                        <a:t>DDA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4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474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/>
                        <a:t>TGH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7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8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3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474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/>
                        <a:t>TOTAL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212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198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256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313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303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90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Incident Reporting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Incident Reporting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05801" cy="42672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524000"/>
                <a:gridCol w="849086"/>
                <a:gridCol w="1186543"/>
                <a:gridCol w="1186543"/>
                <a:gridCol w="1186543"/>
                <a:gridCol w="1186543"/>
                <a:gridCol w="1186543"/>
              </a:tblGrid>
              <a:tr h="5334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Program Site</a:t>
                      </a:r>
                      <a:endParaRPr lang="en-US" sz="1800" b="0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Arrest/Incarceration of Youth</a:t>
                      </a:r>
                      <a:endParaRPr lang="en-US" sz="18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/>
                        <a:t> </a:t>
                      </a:r>
                      <a:endParaRPr lang="en-US" sz="1800" b="0" i="0" u="none" strike="noStrike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2010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2011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2012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2013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2014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2015</a:t>
                      </a:r>
                      <a:endParaRPr lang="en-US" sz="1600" b="1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334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ILP</a:t>
                      </a:r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9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7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10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13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23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7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334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RCC</a:t>
                      </a:r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52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35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68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64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54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11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334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TFC</a:t>
                      </a:r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89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102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113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111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38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334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DDA</a:t>
                      </a:r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0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334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TGH</a:t>
                      </a:r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4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0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  <a:tr h="53340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kern="1200" dirty="0"/>
                        <a:t>TOTAL</a:t>
                      </a:r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154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102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181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191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191</a:t>
                      </a:r>
                      <a:endParaRPr lang="en-US" sz="1400" b="0" i="0" u="none" strike="noStrike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56</a:t>
                      </a:r>
                      <a:endParaRPr lang="en-US" sz="1400" b="0" i="0" u="none" strike="noStrike" dirty="0">
                        <a:latin typeface="MS Sans Serif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4452C-78F4-4D3C-9C16-ED15D56B84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495</Words>
  <Application>Microsoft Office PowerPoint</Application>
  <PresentationFormat>On-screen Show (4:3)</PresentationFormat>
  <Paragraphs>307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Department of Human Resources</vt:lpstr>
      <vt:lpstr>Critical Incident Reporting</vt:lpstr>
      <vt:lpstr>Critical Incident Reporting</vt:lpstr>
      <vt:lpstr>Critical Incident Reporting</vt:lpstr>
      <vt:lpstr>Critical Incident Reporting </vt:lpstr>
      <vt:lpstr>Critical Incident Reporting</vt:lpstr>
      <vt:lpstr>Critical Incident Reporting</vt:lpstr>
      <vt:lpstr>Critical Incident Reporting</vt:lpstr>
      <vt:lpstr>Critical Incident Reporting</vt:lpstr>
      <vt:lpstr>Critical Incident Reporting</vt:lpstr>
      <vt:lpstr>Critical Incident Reporting</vt:lpstr>
      <vt:lpstr>Critical Incident Reporting</vt:lpstr>
      <vt:lpstr>Critical Incident Reporting</vt:lpstr>
      <vt:lpstr>Critical Incident Reporting</vt:lpstr>
      <vt:lpstr>Thoughts for the Future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Human Resources</dc:title>
  <dc:creator>DHRAdmin</dc:creator>
  <cp:lastModifiedBy>DHRAdmin</cp:lastModifiedBy>
  <cp:revision>16</cp:revision>
  <dcterms:created xsi:type="dcterms:W3CDTF">2015-04-23T14:50:58Z</dcterms:created>
  <dcterms:modified xsi:type="dcterms:W3CDTF">2015-04-27T15:43:10Z</dcterms:modified>
</cp:coreProperties>
</file>